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Source Code Pro"/>
      <p:regular r:id="rId21"/>
      <p:bold r:id="rId22"/>
      <p:italic r:id="rId23"/>
      <p:boldItalic r:id="rId24"/>
    </p:embeddedFont>
    <p:embeddedFont>
      <p:font typeface="Oswald"/>
      <p:regular r:id="rId25"/>
      <p:bold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SourceCodePro-bold.fntdata"/><Relationship Id="rId21" Type="http://schemas.openxmlformats.org/officeDocument/2006/relationships/font" Target="fonts/SourceCodePro-regular.fntdata"/><Relationship Id="rId24" Type="http://schemas.openxmlformats.org/officeDocument/2006/relationships/font" Target="fonts/SourceCodePro-boldItalic.fntdata"/><Relationship Id="rId23" Type="http://schemas.openxmlformats.org/officeDocument/2006/relationships/font" Target="fonts/SourceCodePr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swald-bold.fntdata"/><Relationship Id="rId25" Type="http://schemas.openxmlformats.org/officeDocument/2006/relationships/font" Target="fonts/Oswald-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c6f80d1f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c6f80d1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c6f80d1ff_0_6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c6f80d1ff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734a2d1696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734a2d1696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734a2d1696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734a2d1696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734a2d1696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734a2d1696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734a2d1696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734a2d1696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734a2d1696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734a2d1696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Google Shape;66;gc6f80d1f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c6f80d1f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 name="Shape 71"/>
        <p:cNvGrpSpPr/>
        <p:nvPr/>
      </p:nvGrpSpPr>
      <p:grpSpPr>
        <a:xfrm>
          <a:off x="0" y="0"/>
          <a:ext cx="0" cy="0"/>
          <a:chOff x="0" y="0"/>
          <a:chExt cx="0" cy="0"/>
        </a:xfrm>
      </p:grpSpPr>
      <p:sp>
        <p:nvSpPr>
          <p:cNvPr id="72" name="Google Shape;72;gc6f80d1ff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c6f80d1f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c6f80d1ff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c6f80d1f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c6f80d1f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c6f80d1f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c6f80d1ff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c6f80d1f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c6f80d1ff_0_5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c6f80d1f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c6f80d1ff_0_5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c6f80d1ff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c6f80d1ff_0_5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c6f80d1ff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13" name="Google Shape;13;p2"/>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1" name="Shape 51"/>
        <p:cNvGrpSpPr/>
        <p:nvPr/>
      </p:nvGrpSpPr>
      <p:grpSpPr>
        <a:xfrm>
          <a:off x="0" y="0"/>
          <a:ext cx="0" cy="0"/>
          <a:chOff x="0" y="0"/>
          <a:chExt cx="0" cy="0"/>
        </a:xfrm>
      </p:grpSpPr>
      <p:cxnSp>
        <p:nvCxnSpPr>
          <p:cNvPr id="52" name="Google Shape;52;p11"/>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53" name="Google Shape;53;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54" name="Google Shape;54;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cxnSp>
        <p:nvCxnSpPr>
          <p:cNvPr id="20" name="Google Shape;20;p4"/>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1" name="Google Shape;21;p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cxnSp>
        <p:nvCxnSpPr>
          <p:cNvPr id="25" name="Google Shape;25;p5"/>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6" name="Google Shape;26;p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7" name="Google Shape;27;p5"/>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3" name="Shape 33"/>
        <p:cNvGrpSpPr/>
        <p:nvPr/>
      </p:nvGrpSpPr>
      <p:grpSpPr>
        <a:xfrm>
          <a:off x="0" y="0"/>
          <a:ext cx="0" cy="0"/>
          <a:chOff x="0" y="0"/>
          <a:chExt cx="0" cy="0"/>
        </a:xfrm>
      </p:grpSpPr>
      <p:cxnSp>
        <p:nvCxnSpPr>
          <p:cNvPr id="34" name="Google Shape;34;p7"/>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5" name="Google Shape;35;p7"/>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6" name="Google Shape;36;p7"/>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7" name="Google Shape;37;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8" name="Shape 38"/>
        <p:cNvGrpSpPr/>
        <p:nvPr/>
      </p:nvGrpSpPr>
      <p:grpSpPr>
        <a:xfrm>
          <a:off x="0" y="0"/>
          <a:ext cx="0" cy="0"/>
          <a:chOff x="0" y="0"/>
          <a:chExt cx="0" cy="0"/>
        </a:xfrm>
      </p:grpSpPr>
      <p:sp>
        <p:nvSpPr>
          <p:cNvPr id="39" name="Google Shape;39;p8"/>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bg>
      <p:bgPr>
        <a:solidFill>
          <a:schemeClr val="dk1"/>
        </a:solidFill>
      </p:bgPr>
    </p:bg>
    <p:spTree>
      <p:nvGrpSpPr>
        <p:cNvPr id="41" name="Shape 41"/>
        <p:cNvGrpSpPr/>
        <p:nvPr/>
      </p:nvGrpSpPr>
      <p:grpSpPr>
        <a:xfrm>
          <a:off x="0" y="0"/>
          <a:ext cx="0" cy="0"/>
          <a:chOff x="0" y="0"/>
          <a:chExt cx="0" cy="0"/>
        </a:xfrm>
      </p:grpSpPr>
      <p:sp>
        <p:nvSpPr>
          <p:cNvPr id="42" name="Google Shape;42;p9"/>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44" name="Google Shape;44;p9"/>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45" name="Google Shape;45;p9"/>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dern-writer">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7" name="Google Shape;7;p1"/>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3.png"/><Relationship Id="rId4" Type="http://schemas.openxmlformats.org/officeDocument/2006/relationships/image" Target="../media/image10.png"/><Relationship Id="rId5"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hyperlink" Target="https://www.kaggle.com/ikarus777/best-artworks-of-all-time" TargetMode="External"/><Relationship Id="rId4" Type="http://schemas.openxmlformats.org/officeDocument/2006/relationships/image" Target="../media/image14.png"/><Relationship Id="rId5"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3"/>
          <p:cNvSpPr txBox="1"/>
          <p:nvPr>
            <p:ph type="ctrTitle"/>
          </p:nvPr>
        </p:nvSpPr>
        <p:spPr>
          <a:xfrm>
            <a:off x="430800" y="-1213050"/>
            <a:ext cx="8282400" cy="210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t>PREDICTING ARTIST FROM ARTWORK</a:t>
            </a:r>
            <a:endParaRPr sz="4000"/>
          </a:p>
        </p:txBody>
      </p:sp>
      <p:sp>
        <p:nvSpPr>
          <p:cNvPr id="63" name="Google Shape;63;p13"/>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ABHIJIT KRISHNA MENON(00142550)</a:t>
            </a:r>
            <a:endParaRPr>
              <a:latin typeface="Times New Roman"/>
              <a:ea typeface="Times New Roman"/>
              <a:cs typeface="Times New Roman"/>
              <a:sym typeface="Times New Roman"/>
            </a:endParaRPr>
          </a:p>
        </p:txBody>
      </p:sp>
      <p:pic>
        <p:nvPicPr>
          <p:cNvPr id="64" name="Google Shape;64;p13"/>
          <p:cNvPicPr preferRelativeResize="0"/>
          <p:nvPr/>
        </p:nvPicPr>
        <p:blipFill>
          <a:blip r:embed="rId3">
            <a:alphaModFix/>
          </a:blip>
          <a:stretch>
            <a:fillRect/>
          </a:stretch>
        </p:blipFill>
        <p:spPr>
          <a:xfrm>
            <a:off x="2924113" y="895950"/>
            <a:ext cx="3295766" cy="219749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pic>
        <p:nvPicPr>
          <p:cNvPr id="125" name="Google Shape;125;p22"/>
          <p:cNvPicPr preferRelativeResize="0"/>
          <p:nvPr/>
        </p:nvPicPr>
        <p:blipFill>
          <a:blip r:embed="rId3">
            <a:alphaModFix/>
          </a:blip>
          <a:stretch>
            <a:fillRect/>
          </a:stretch>
        </p:blipFill>
        <p:spPr>
          <a:xfrm>
            <a:off x="120625" y="1579574"/>
            <a:ext cx="8839199" cy="2717175"/>
          </a:xfrm>
          <a:prstGeom prst="rect">
            <a:avLst/>
          </a:prstGeom>
          <a:noFill/>
          <a:ln>
            <a:noFill/>
          </a:ln>
        </p:spPr>
      </p:pic>
      <p:sp>
        <p:nvSpPr>
          <p:cNvPr id="126" name="Google Shape;126;p22"/>
          <p:cNvSpPr txBox="1"/>
          <p:nvPr/>
        </p:nvSpPr>
        <p:spPr>
          <a:xfrm>
            <a:off x="365125" y="658825"/>
            <a:ext cx="3960900" cy="26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Code Pro"/>
                <a:ea typeface="Source Code Pro"/>
                <a:cs typeface="Source Code Pro"/>
                <a:sym typeface="Source Code Pro"/>
              </a:rPr>
              <a:t>Predicted Paintings</a:t>
            </a:r>
            <a:endParaRPr>
              <a:latin typeface="Source Code Pro"/>
              <a:ea typeface="Source Code Pro"/>
              <a:cs typeface="Source Code Pro"/>
              <a:sym typeface="Source Code Pro"/>
            </a:endParaRPr>
          </a:p>
          <a:p>
            <a:pPr indent="0" lvl="0" marL="0" rtl="0" algn="l">
              <a:spcBef>
                <a:spcPts val="0"/>
              </a:spcBef>
              <a:spcAft>
                <a:spcPts val="0"/>
              </a:spcAft>
              <a:buNone/>
            </a:pPr>
            <a:r>
              <a:t/>
            </a:r>
            <a:endParaRPr>
              <a:latin typeface="Source Code Pro"/>
              <a:ea typeface="Source Code Pro"/>
              <a:cs typeface="Source Code Pro"/>
              <a:sym typeface="Source Code Pr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23"/>
          <p:cNvSpPr txBox="1"/>
          <p:nvPr>
            <p:ph type="title"/>
          </p:nvPr>
        </p:nvSpPr>
        <p:spPr>
          <a:xfrm>
            <a:off x="311700" y="631800"/>
            <a:ext cx="50541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Predicted Picture From the Internet.</a:t>
            </a:r>
            <a:endParaRPr/>
          </a:p>
        </p:txBody>
      </p:sp>
      <p:pic>
        <p:nvPicPr>
          <p:cNvPr id="132" name="Google Shape;132;p23"/>
          <p:cNvPicPr preferRelativeResize="0"/>
          <p:nvPr/>
        </p:nvPicPr>
        <p:blipFill>
          <a:blip r:embed="rId3">
            <a:alphaModFix/>
          </a:blip>
          <a:stretch>
            <a:fillRect/>
          </a:stretch>
        </p:blipFill>
        <p:spPr>
          <a:xfrm>
            <a:off x="152400" y="1539900"/>
            <a:ext cx="4295775" cy="2609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24"/>
          <p:cNvSpPr txBox="1"/>
          <p:nvPr>
            <p:ph type="title"/>
          </p:nvPr>
        </p:nvSpPr>
        <p:spPr>
          <a:xfrm>
            <a:off x="311700" y="631800"/>
            <a:ext cx="48318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Hardware Performance Comparison</a:t>
            </a:r>
            <a:endParaRPr/>
          </a:p>
        </p:txBody>
      </p:sp>
      <p:pic>
        <p:nvPicPr>
          <p:cNvPr id="138" name="Google Shape;138;p24"/>
          <p:cNvPicPr preferRelativeResize="0"/>
          <p:nvPr/>
        </p:nvPicPr>
        <p:blipFill>
          <a:blip r:embed="rId3">
            <a:alphaModFix/>
          </a:blip>
          <a:stretch>
            <a:fillRect/>
          </a:stretch>
        </p:blipFill>
        <p:spPr>
          <a:xfrm>
            <a:off x="2261775" y="2309850"/>
            <a:ext cx="4991524" cy="2702085"/>
          </a:xfrm>
          <a:prstGeom prst="rect">
            <a:avLst/>
          </a:prstGeom>
          <a:noFill/>
          <a:ln>
            <a:noFill/>
          </a:ln>
        </p:spPr>
      </p:pic>
      <p:pic>
        <p:nvPicPr>
          <p:cNvPr id="139" name="Google Shape;139;p24"/>
          <p:cNvPicPr preferRelativeResize="0"/>
          <p:nvPr/>
        </p:nvPicPr>
        <p:blipFill>
          <a:blip r:embed="rId4">
            <a:alphaModFix/>
          </a:blip>
          <a:stretch>
            <a:fillRect/>
          </a:stretch>
        </p:blipFill>
        <p:spPr>
          <a:xfrm>
            <a:off x="2470163" y="1387500"/>
            <a:ext cx="4410075" cy="8096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pic>
        <p:nvPicPr>
          <p:cNvPr id="144" name="Google Shape;144;p25"/>
          <p:cNvPicPr preferRelativeResize="0"/>
          <p:nvPr/>
        </p:nvPicPr>
        <p:blipFill>
          <a:blip r:embed="rId3">
            <a:alphaModFix/>
          </a:blip>
          <a:stretch>
            <a:fillRect/>
          </a:stretch>
        </p:blipFill>
        <p:spPr>
          <a:xfrm>
            <a:off x="152400" y="152400"/>
            <a:ext cx="5411800" cy="4838701"/>
          </a:xfrm>
          <a:prstGeom prst="rect">
            <a:avLst/>
          </a:prstGeom>
          <a:noFill/>
          <a:ln>
            <a:noFill/>
          </a:ln>
        </p:spPr>
      </p:pic>
      <p:pic>
        <p:nvPicPr>
          <p:cNvPr id="145" name="Google Shape;145;p25"/>
          <p:cNvPicPr preferRelativeResize="0"/>
          <p:nvPr/>
        </p:nvPicPr>
        <p:blipFill>
          <a:blip r:embed="rId4">
            <a:alphaModFix/>
          </a:blip>
          <a:stretch>
            <a:fillRect/>
          </a:stretch>
        </p:blipFill>
        <p:spPr>
          <a:xfrm>
            <a:off x="5564200" y="152400"/>
            <a:ext cx="3427399" cy="2149475"/>
          </a:xfrm>
          <a:prstGeom prst="rect">
            <a:avLst/>
          </a:prstGeom>
          <a:noFill/>
          <a:ln>
            <a:noFill/>
          </a:ln>
        </p:spPr>
      </p:pic>
      <p:pic>
        <p:nvPicPr>
          <p:cNvPr id="146" name="Google Shape;146;p25"/>
          <p:cNvPicPr preferRelativeResize="0"/>
          <p:nvPr/>
        </p:nvPicPr>
        <p:blipFill>
          <a:blip r:embed="rId5">
            <a:alphaModFix/>
          </a:blip>
          <a:stretch>
            <a:fillRect/>
          </a:stretch>
        </p:blipFill>
        <p:spPr>
          <a:xfrm>
            <a:off x="5564200" y="2301875"/>
            <a:ext cx="3427401" cy="2689226"/>
          </a:xfrm>
          <a:prstGeom prst="rect">
            <a:avLst/>
          </a:prstGeom>
          <a:noFill/>
          <a:ln>
            <a:noFill/>
          </a:ln>
        </p:spPr>
      </p:pic>
      <p:sp>
        <p:nvSpPr>
          <p:cNvPr id="147" name="Google Shape;147;p25"/>
          <p:cNvSpPr/>
          <p:nvPr/>
        </p:nvSpPr>
        <p:spPr>
          <a:xfrm>
            <a:off x="152400" y="1936750"/>
            <a:ext cx="1839900" cy="873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6"/>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153" name="Google Shape;153;p26"/>
          <p:cNvSpPr txBox="1"/>
          <p:nvPr>
            <p:ph idx="1" type="body"/>
          </p:nvPr>
        </p:nvSpPr>
        <p:spPr>
          <a:xfrm>
            <a:off x="311700" y="1618200"/>
            <a:ext cx="3577800" cy="2950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From the experiment performed to test the performance of these various hardware specifications on the training of the Machine Learning model in question, we can conclude that the Tesla 40C GPU provided by the Google CoLab Pro performs the most efficiently amongst all the 4 candidates.</a:t>
            </a:r>
            <a:endParaRPr/>
          </a:p>
        </p:txBody>
      </p:sp>
      <p:pic>
        <p:nvPicPr>
          <p:cNvPr id="154" name="Google Shape;154;p26"/>
          <p:cNvPicPr preferRelativeResize="0"/>
          <p:nvPr/>
        </p:nvPicPr>
        <p:blipFill>
          <a:blip r:embed="rId3">
            <a:alphaModFix/>
          </a:blip>
          <a:stretch>
            <a:fillRect/>
          </a:stretch>
        </p:blipFill>
        <p:spPr>
          <a:xfrm>
            <a:off x="4572000" y="1660525"/>
            <a:ext cx="2857500" cy="16478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27"/>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Future Steps</a:t>
            </a:r>
            <a:endParaRPr/>
          </a:p>
        </p:txBody>
      </p:sp>
      <p:sp>
        <p:nvSpPr>
          <p:cNvPr id="160" name="Google Shape;160;p27"/>
          <p:cNvSpPr txBox="1"/>
          <p:nvPr>
            <p:ph idx="1" type="body"/>
          </p:nvPr>
        </p:nvSpPr>
        <p:spPr>
          <a:xfrm>
            <a:off x="311700" y="1618200"/>
            <a:ext cx="4800000" cy="2950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arenR"/>
            </a:pPr>
            <a:r>
              <a:rPr lang="en"/>
              <a:t>Build a more dense model given better processing power. </a:t>
            </a:r>
            <a:endParaRPr/>
          </a:p>
          <a:p>
            <a:pPr indent="-304800" lvl="0" marL="457200" rtl="0" algn="l">
              <a:spcBef>
                <a:spcPts val="0"/>
              </a:spcBef>
              <a:spcAft>
                <a:spcPts val="0"/>
              </a:spcAft>
              <a:buSzPts val="1200"/>
              <a:buAutoNum type="arabicParenR"/>
            </a:pPr>
            <a:r>
              <a:rPr lang="en"/>
              <a:t>Train on a larger dataset consisting of more artists and their painting.</a:t>
            </a:r>
            <a:endParaRPr/>
          </a:p>
          <a:p>
            <a:pPr indent="-304800" lvl="0" marL="457200" rtl="0" algn="l">
              <a:spcBef>
                <a:spcPts val="0"/>
              </a:spcBef>
              <a:spcAft>
                <a:spcPts val="0"/>
              </a:spcAft>
              <a:buSzPts val="1200"/>
              <a:buAutoNum type="arabicParenR"/>
            </a:pPr>
            <a:r>
              <a:rPr lang="en"/>
              <a:t>Build a web app and deploy the project. </a:t>
            </a:r>
            <a:endParaRPr/>
          </a:p>
          <a:p>
            <a:pPr indent="0" lvl="0" marL="0" rtl="0" algn="l">
              <a:spcBef>
                <a:spcPts val="16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Google Shape;69;p1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70" name="Google Shape;70;p1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Artwork is one of the most abstract ways of expressing oneself. As someone who is not a huge fan of art or very appreciative of it, I have always wondered how people distinguish between the styles of various artists and painters. </a:t>
            </a:r>
            <a:endParaRPr/>
          </a:p>
          <a:p>
            <a:pPr indent="0" lvl="0" marL="0" rtl="0" algn="l">
              <a:spcBef>
                <a:spcPts val="1600"/>
              </a:spcBef>
              <a:spcAft>
                <a:spcPts val="0"/>
              </a:spcAft>
              <a:buNone/>
            </a:pPr>
            <a:r>
              <a:rPr lang="en"/>
              <a:t>Given that image processing takes a lot of computation power, I felt that this project would be best suited to show the true change, higher and parallel computation brings about while training a Machine learning model.</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 name="Shape 74"/>
        <p:cNvGrpSpPr/>
        <p:nvPr/>
      </p:nvGrpSpPr>
      <p:grpSpPr>
        <a:xfrm>
          <a:off x="0" y="0"/>
          <a:ext cx="0" cy="0"/>
          <a:chOff x="0" y="0"/>
          <a:chExt cx="0" cy="0"/>
        </a:xfrm>
      </p:grpSpPr>
      <p:cxnSp>
        <p:nvCxnSpPr>
          <p:cNvPr id="75" name="Google Shape;75;p15"/>
          <p:cNvCxnSpPr/>
          <p:nvPr/>
        </p:nvCxnSpPr>
        <p:spPr>
          <a:xfrm>
            <a:off x="-6875" y="2900700"/>
            <a:ext cx="9150900" cy="0"/>
          </a:xfrm>
          <a:prstGeom prst="straightConnector1">
            <a:avLst/>
          </a:prstGeom>
          <a:noFill/>
          <a:ln cap="flat" cmpd="sng" w="19050">
            <a:solidFill>
              <a:schemeClr val="dk2"/>
            </a:solidFill>
            <a:prstDash val="solid"/>
            <a:round/>
            <a:headEnd len="sm" w="sm" type="none"/>
            <a:tailEnd len="sm" w="sm" type="none"/>
          </a:ln>
        </p:spPr>
      </p:cxnSp>
      <p:sp>
        <p:nvSpPr>
          <p:cNvPr id="76" name="Google Shape;76;p1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FLOW OF THE PROJECT</a:t>
            </a:r>
            <a:endParaRPr/>
          </a:p>
        </p:txBody>
      </p:sp>
      <p:sp>
        <p:nvSpPr>
          <p:cNvPr id="77" name="Google Shape;77;p15"/>
          <p:cNvSpPr/>
          <p:nvPr/>
        </p:nvSpPr>
        <p:spPr>
          <a:xfrm>
            <a:off x="421025" y="2090200"/>
            <a:ext cx="1595100" cy="1620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5"/>
          <p:cNvSpPr txBox="1"/>
          <p:nvPr/>
        </p:nvSpPr>
        <p:spPr>
          <a:xfrm>
            <a:off x="377375" y="2517375"/>
            <a:ext cx="1682400" cy="60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ource Code Pro"/>
                <a:ea typeface="Source Code Pro"/>
                <a:cs typeface="Source Code Pro"/>
                <a:sym typeface="Source Code Pro"/>
              </a:rPr>
              <a:t>DATA PRE-PROCESSING</a:t>
            </a:r>
            <a:endParaRPr sz="1800">
              <a:solidFill>
                <a:schemeClr val="lt1"/>
              </a:solidFill>
              <a:latin typeface="Source Code Pro"/>
              <a:ea typeface="Source Code Pro"/>
              <a:cs typeface="Source Code Pro"/>
              <a:sym typeface="Source Code Pro"/>
            </a:endParaRPr>
          </a:p>
        </p:txBody>
      </p:sp>
      <p:sp>
        <p:nvSpPr>
          <p:cNvPr id="79" name="Google Shape;79;p15"/>
          <p:cNvSpPr/>
          <p:nvPr/>
        </p:nvSpPr>
        <p:spPr>
          <a:xfrm>
            <a:off x="2253122" y="1423415"/>
            <a:ext cx="2954700" cy="2954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5"/>
          <p:cNvSpPr txBox="1"/>
          <p:nvPr/>
        </p:nvSpPr>
        <p:spPr>
          <a:xfrm>
            <a:off x="2253075" y="1778025"/>
            <a:ext cx="2954700" cy="195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latin typeface="Source Code Pro"/>
                <a:ea typeface="Source Code Pro"/>
                <a:cs typeface="Source Code Pro"/>
                <a:sym typeface="Source Code Pro"/>
              </a:rPr>
              <a:t>DATA MODELLING ACROSS DIFFERENT HARDWARE</a:t>
            </a:r>
            <a:endParaRPr sz="3000">
              <a:solidFill>
                <a:schemeClr val="lt1"/>
              </a:solidFill>
              <a:latin typeface="Source Code Pro"/>
              <a:ea typeface="Source Code Pro"/>
              <a:cs typeface="Source Code Pro"/>
              <a:sym typeface="Source Code Pro"/>
            </a:endParaRPr>
          </a:p>
        </p:txBody>
      </p:sp>
      <p:sp>
        <p:nvSpPr>
          <p:cNvPr id="81" name="Google Shape;81;p15"/>
          <p:cNvSpPr/>
          <p:nvPr/>
        </p:nvSpPr>
        <p:spPr>
          <a:xfrm>
            <a:off x="5709626" y="2147440"/>
            <a:ext cx="1506600" cy="1506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5"/>
          <p:cNvSpPr txBox="1"/>
          <p:nvPr/>
        </p:nvSpPr>
        <p:spPr>
          <a:xfrm>
            <a:off x="5709825" y="2596750"/>
            <a:ext cx="1506600" cy="60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ource Code Pro"/>
                <a:ea typeface="Source Code Pro"/>
                <a:cs typeface="Source Code Pro"/>
                <a:sym typeface="Source Code Pro"/>
              </a:rPr>
              <a:t>RESULTS AND ANALYSIS</a:t>
            </a:r>
            <a:endParaRPr sz="1800">
              <a:solidFill>
                <a:schemeClr val="lt1"/>
              </a:solidFill>
              <a:latin typeface="Source Code Pro"/>
              <a:ea typeface="Source Code Pro"/>
              <a:cs typeface="Source Code Pro"/>
              <a:sym typeface="Source Code Pro"/>
            </a:endParaRPr>
          </a:p>
        </p:txBody>
      </p:sp>
      <p:sp>
        <p:nvSpPr>
          <p:cNvPr id="83" name="Google Shape;83;p15"/>
          <p:cNvSpPr/>
          <p:nvPr/>
        </p:nvSpPr>
        <p:spPr>
          <a:xfrm>
            <a:off x="7437450" y="2182825"/>
            <a:ext cx="1547700" cy="1587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5"/>
          <p:cNvSpPr txBox="1"/>
          <p:nvPr/>
        </p:nvSpPr>
        <p:spPr>
          <a:xfrm>
            <a:off x="7506150" y="2571750"/>
            <a:ext cx="1391700" cy="95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Source Code Pro"/>
                <a:ea typeface="Source Code Pro"/>
                <a:cs typeface="Source Code Pro"/>
                <a:sym typeface="Source Code Pro"/>
              </a:rPr>
              <a:t>CONCLUSION AND FUTURE STEPS</a:t>
            </a:r>
            <a:endParaRPr sz="1500">
              <a:solidFill>
                <a:schemeClr val="lt1"/>
              </a:solidFill>
              <a:latin typeface="Source Code Pro"/>
              <a:ea typeface="Source Code Pro"/>
              <a:cs typeface="Source Code Pro"/>
              <a:sym typeface="Source Code Pr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6"/>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AND DATA PREPROCESSING</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7"/>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BEST ARTWORK OF ALL TIME</a:t>
            </a:r>
            <a:endParaRPr/>
          </a:p>
        </p:txBody>
      </p:sp>
      <p:sp>
        <p:nvSpPr>
          <p:cNvPr id="95" name="Google Shape;95;p17"/>
          <p:cNvSpPr txBox="1"/>
          <p:nvPr>
            <p:ph idx="1" type="body"/>
          </p:nvPr>
        </p:nvSpPr>
        <p:spPr>
          <a:xfrm>
            <a:off x="39700" y="1618200"/>
            <a:ext cx="3588000" cy="2950800"/>
          </a:xfrm>
          <a:prstGeom prst="rect">
            <a:avLst/>
          </a:prstGeom>
        </p:spPr>
        <p:txBody>
          <a:bodyPr anchorCtr="0" anchor="t" bIns="91425" lIns="91425" spcFirstLastPara="1" rIns="91425" wrap="square" tIns="91425">
            <a:noAutofit/>
          </a:bodyPr>
          <a:lstStyle/>
          <a:p>
            <a:pPr indent="-295275" lvl="0" marL="457200" rtl="0" algn="l">
              <a:lnSpc>
                <a:spcPct val="100000"/>
              </a:lnSpc>
              <a:spcBef>
                <a:spcPts val="0"/>
              </a:spcBef>
              <a:spcAft>
                <a:spcPts val="0"/>
              </a:spcAft>
              <a:buClr>
                <a:srgbClr val="000000"/>
              </a:buClr>
              <a:buSzPts val="1050"/>
              <a:buFont typeface="Arial"/>
              <a:buChar char="●"/>
            </a:pPr>
            <a:r>
              <a:rPr lang="en" sz="1050">
                <a:solidFill>
                  <a:srgbClr val="000000"/>
                </a:solidFill>
                <a:latin typeface="Arial"/>
                <a:ea typeface="Arial"/>
                <a:cs typeface="Arial"/>
                <a:sym typeface="Arial"/>
              </a:rPr>
              <a:t>The source of the data is </a:t>
            </a:r>
            <a:r>
              <a:rPr lang="en" sz="1050" u="sng">
                <a:solidFill>
                  <a:schemeClr val="hlink"/>
                </a:solidFill>
                <a:latin typeface="Arial"/>
                <a:ea typeface="Arial"/>
                <a:cs typeface="Arial"/>
                <a:sym typeface="Arial"/>
                <a:hlinkClick r:id="rId3"/>
              </a:rPr>
              <a:t>Best Art Work of All Time - Dataset from Kaggle.</a:t>
            </a:r>
            <a:endParaRPr sz="1050">
              <a:solidFill>
                <a:srgbClr val="000000"/>
              </a:solidFill>
              <a:latin typeface="Arial"/>
              <a:ea typeface="Arial"/>
              <a:cs typeface="Arial"/>
              <a:sym typeface="Arial"/>
            </a:endParaRPr>
          </a:p>
          <a:p>
            <a:pPr indent="0" lvl="0" marL="457200" rtl="0" algn="l">
              <a:lnSpc>
                <a:spcPct val="100000"/>
              </a:lnSpc>
              <a:spcBef>
                <a:spcPts val="0"/>
              </a:spcBef>
              <a:spcAft>
                <a:spcPts val="0"/>
              </a:spcAft>
              <a:buNone/>
            </a:pPr>
            <a:r>
              <a:t/>
            </a:r>
            <a:endParaRPr sz="1050">
              <a:solidFill>
                <a:srgbClr val="000000"/>
              </a:solidFill>
              <a:latin typeface="Arial"/>
              <a:ea typeface="Arial"/>
              <a:cs typeface="Arial"/>
              <a:sym typeface="Arial"/>
            </a:endParaRPr>
          </a:p>
          <a:p>
            <a:pPr indent="-295275" lvl="0" marL="457200" rtl="0" algn="l">
              <a:lnSpc>
                <a:spcPct val="100000"/>
              </a:lnSpc>
              <a:spcBef>
                <a:spcPts val="0"/>
              </a:spcBef>
              <a:spcAft>
                <a:spcPts val="0"/>
              </a:spcAft>
              <a:buClr>
                <a:srgbClr val="000000"/>
              </a:buClr>
              <a:buSzPts val="1050"/>
              <a:buFont typeface="Arial"/>
              <a:buChar char="●"/>
            </a:pPr>
            <a:r>
              <a:rPr lang="en" sz="1050">
                <a:solidFill>
                  <a:srgbClr val="000000"/>
                </a:solidFill>
                <a:latin typeface="Arial"/>
                <a:ea typeface="Arial"/>
                <a:cs typeface="Arial"/>
                <a:sym typeface="Arial"/>
              </a:rPr>
              <a:t>The size of the dataset is 2GB.</a:t>
            </a:r>
            <a:endParaRPr sz="1050">
              <a:solidFill>
                <a:srgbClr val="000000"/>
              </a:solidFill>
              <a:latin typeface="Arial"/>
              <a:ea typeface="Arial"/>
              <a:cs typeface="Arial"/>
              <a:sym typeface="Arial"/>
            </a:endParaRPr>
          </a:p>
          <a:p>
            <a:pPr indent="0" lvl="0" marL="457200" rtl="0" algn="l">
              <a:lnSpc>
                <a:spcPct val="100000"/>
              </a:lnSpc>
              <a:spcBef>
                <a:spcPts val="0"/>
              </a:spcBef>
              <a:spcAft>
                <a:spcPts val="0"/>
              </a:spcAft>
              <a:buNone/>
            </a:pPr>
            <a:r>
              <a:t/>
            </a:r>
            <a:endParaRPr sz="1050">
              <a:solidFill>
                <a:srgbClr val="000000"/>
              </a:solidFill>
              <a:latin typeface="Arial"/>
              <a:ea typeface="Arial"/>
              <a:cs typeface="Arial"/>
              <a:sym typeface="Arial"/>
            </a:endParaRPr>
          </a:p>
          <a:p>
            <a:pPr indent="-295275" lvl="0" marL="457200" rtl="0" algn="l">
              <a:lnSpc>
                <a:spcPct val="100000"/>
              </a:lnSpc>
              <a:spcBef>
                <a:spcPts val="0"/>
              </a:spcBef>
              <a:spcAft>
                <a:spcPts val="0"/>
              </a:spcAft>
              <a:buClr>
                <a:srgbClr val="000000"/>
              </a:buClr>
              <a:buSzPts val="1050"/>
              <a:buFont typeface="Arial"/>
              <a:buChar char="●"/>
            </a:pPr>
            <a:r>
              <a:rPr lang="en" sz="1050">
                <a:solidFill>
                  <a:srgbClr val="000000"/>
                </a:solidFill>
                <a:latin typeface="Arial"/>
                <a:ea typeface="Arial"/>
                <a:cs typeface="Arial"/>
                <a:sym typeface="Arial"/>
              </a:rPr>
              <a:t>This data set contains three files.</a:t>
            </a:r>
            <a:endParaRPr sz="1050">
              <a:solidFill>
                <a:srgbClr val="000000"/>
              </a:solidFill>
              <a:latin typeface="Arial"/>
              <a:ea typeface="Arial"/>
              <a:cs typeface="Arial"/>
              <a:sym typeface="Arial"/>
            </a:endParaRPr>
          </a:p>
          <a:p>
            <a:pPr indent="0" lvl="0" marL="457200" rtl="0" algn="l">
              <a:lnSpc>
                <a:spcPct val="100000"/>
              </a:lnSpc>
              <a:spcBef>
                <a:spcPts val="0"/>
              </a:spcBef>
              <a:spcAft>
                <a:spcPts val="0"/>
              </a:spcAft>
              <a:buNone/>
            </a:pPr>
            <a:r>
              <a:rPr lang="en" sz="1050">
                <a:solidFill>
                  <a:srgbClr val="000000"/>
                </a:solidFill>
                <a:latin typeface="Arial"/>
                <a:ea typeface="Arial"/>
                <a:cs typeface="Arial"/>
                <a:sym typeface="Arial"/>
              </a:rPr>
              <a:t>– </a:t>
            </a:r>
            <a:r>
              <a:rPr b="1" lang="en" sz="1050">
                <a:solidFill>
                  <a:srgbClr val="000000"/>
                </a:solidFill>
                <a:latin typeface="Arial"/>
                <a:ea typeface="Arial"/>
                <a:cs typeface="Arial"/>
                <a:sym typeface="Arial"/>
              </a:rPr>
              <a:t>artists.csv</a:t>
            </a:r>
            <a:r>
              <a:rPr lang="en" sz="1050">
                <a:solidFill>
                  <a:srgbClr val="000000"/>
                </a:solidFill>
                <a:latin typeface="Arial"/>
                <a:ea typeface="Arial"/>
                <a:cs typeface="Arial"/>
                <a:sym typeface="Arial"/>
              </a:rPr>
              <a:t>: data set of information for each artist.</a:t>
            </a:r>
            <a:endParaRPr sz="1050">
              <a:solidFill>
                <a:srgbClr val="000000"/>
              </a:solidFill>
              <a:latin typeface="Arial"/>
              <a:ea typeface="Arial"/>
              <a:cs typeface="Arial"/>
              <a:sym typeface="Arial"/>
            </a:endParaRPr>
          </a:p>
          <a:p>
            <a:pPr indent="457200" lvl="0" marL="0" rtl="0" algn="l">
              <a:lnSpc>
                <a:spcPct val="100000"/>
              </a:lnSpc>
              <a:spcBef>
                <a:spcPts val="0"/>
              </a:spcBef>
              <a:spcAft>
                <a:spcPts val="0"/>
              </a:spcAft>
              <a:buNone/>
            </a:pPr>
            <a:r>
              <a:rPr lang="en" sz="1050">
                <a:solidFill>
                  <a:srgbClr val="000000"/>
                </a:solidFill>
                <a:latin typeface="Arial"/>
                <a:ea typeface="Arial"/>
                <a:cs typeface="Arial"/>
                <a:sym typeface="Arial"/>
              </a:rPr>
              <a:t>– </a:t>
            </a:r>
            <a:r>
              <a:rPr b="1" lang="en" sz="1050">
                <a:solidFill>
                  <a:srgbClr val="000000"/>
                </a:solidFill>
                <a:latin typeface="Arial"/>
                <a:ea typeface="Arial"/>
                <a:cs typeface="Arial"/>
                <a:sym typeface="Arial"/>
              </a:rPr>
              <a:t>images.zip</a:t>
            </a:r>
            <a:r>
              <a:rPr lang="en" sz="1050">
                <a:solidFill>
                  <a:srgbClr val="000000"/>
                </a:solidFill>
                <a:latin typeface="Arial"/>
                <a:ea typeface="Arial"/>
                <a:cs typeface="Arial"/>
                <a:sym typeface="Arial"/>
              </a:rPr>
              <a:t>: collection of images (full size), divided in folders    and sequentially numbered.</a:t>
            </a:r>
            <a:endParaRPr sz="1050">
              <a:solidFill>
                <a:srgbClr val="000000"/>
              </a:solidFill>
              <a:latin typeface="Arial"/>
              <a:ea typeface="Arial"/>
              <a:cs typeface="Arial"/>
              <a:sym typeface="Arial"/>
            </a:endParaRPr>
          </a:p>
          <a:p>
            <a:pPr indent="457200" lvl="0" marL="0" rtl="0" algn="l">
              <a:lnSpc>
                <a:spcPct val="100000"/>
              </a:lnSpc>
              <a:spcBef>
                <a:spcPts val="0"/>
              </a:spcBef>
              <a:spcAft>
                <a:spcPts val="0"/>
              </a:spcAft>
              <a:buNone/>
            </a:pPr>
            <a:r>
              <a:rPr lang="en" sz="1050">
                <a:solidFill>
                  <a:srgbClr val="000000"/>
                </a:solidFill>
                <a:latin typeface="Arial"/>
                <a:ea typeface="Arial"/>
                <a:cs typeface="Arial"/>
                <a:sym typeface="Arial"/>
              </a:rPr>
              <a:t>– </a:t>
            </a:r>
            <a:r>
              <a:rPr b="1" lang="en" sz="1050">
                <a:solidFill>
                  <a:srgbClr val="000000"/>
                </a:solidFill>
                <a:latin typeface="Arial"/>
                <a:ea typeface="Arial"/>
                <a:cs typeface="Arial"/>
                <a:sym typeface="Arial"/>
              </a:rPr>
              <a:t>resized.zip</a:t>
            </a:r>
            <a:r>
              <a:rPr lang="en" sz="1050">
                <a:solidFill>
                  <a:srgbClr val="000000"/>
                </a:solidFill>
                <a:latin typeface="Arial"/>
                <a:ea typeface="Arial"/>
                <a:cs typeface="Arial"/>
                <a:sym typeface="Arial"/>
              </a:rPr>
              <a:t>:  same collection but images have been resized and extracted from folder structure</a:t>
            </a:r>
            <a:endParaRPr sz="1050">
              <a:solidFill>
                <a:srgbClr val="000000"/>
              </a:solidFill>
              <a:latin typeface="Arial"/>
              <a:ea typeface="Arial"/>
              <a:cs typeface="Arial"/>
              <a:sym typeface="Arial"/>
            </a:endParaRPr>
          </a:p>
          <a:p>
            <a:pPr indent="0" lvl="0" marL="0" rtl="0" algn="l">
              <a:spcBef>
                <a:spcPts val="0"/>
              </a:spcBef>
              <a:spcAft>
                <a:spcPts val="1600"/>
              </a:spcAft>
              <a:buNone/>
            </a:pPr>
            <a:r>
              <a:t/>
            </a:r>
            <a:endParaRPr/>
          </a:p>
        </p:txBody>
      </p:sp>
      <p:pic>
        <p:nvPicPr>
          <p:cNvPr descr="Open Chromebook laptop computer" id="96" name="Google Shape;96;p17"/>
          <p:cNvPicPr preferRelativeResize="0"/>
          <p:nvPr/>
        </p:nvPicPr>
        <p:blipFill>
          <a:blip r:embed="rId4">
            <a:alphaModFix/>
          </a:blip>
          <a:stretch>
            <a:fillRect/>
          </a:stretch>
        </p:blipFill>
        <p:spPr>
          <a:xfrm>
            <a:off x="3452975" y="697325"/>
            <a:ext cx="5591976" cy="3316000"/>
          </a:xfrm>
          <a:prstGeom prst="rect">
            <a:avLst/>
          </a:prstGeom>
          <a:noFill/>
          <a:ln>
            <a:noFill/>
          </a:ln>
        </p:spPr>
      </p:pic>
      <p:pic>
        <p:nvPicPr>
          <p:cNvPr id="97" name="Google Shape;97;p17"/>
          <p:cNvPicPr preferRelativeResize="0"/>
          <p:nvPr/>
        </p:nvPicPr>
        <p:blipFill>
          <a:blip r:embed="rId5">
            <a:alphaModFix/>
          </a:blip>
          <a:stretch>
            <a:fillRect/>
          </a:stretch>
        </p:blipFill>
        <p:spPr>
          <a:xfrm>
            <a:off x="4156400" y="982125"/>
            <a:ext cx="4168951" cy="23516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18"/>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PREPROCESSING</a:t>
            </a:r>
            <a:endParaRPr/>
          </a:p>
        </p:txBody>
      </p:sp>
      <p:sp>
        <p:nvSpPr>
          <p:cNvPr id="103" name="Google Shape;103;p18"/>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Preprocessing of the image data involved the following:</a:t>
            </a:r>
            <a:endParaRPr/>
          </a:p>
          <a:p>
            <a:pPr indent="-342900" lvl="0" marL="457200" rtl="0" algn="l">
              <a:spcBef>
                <a:spcPts val="1600"/>
              </a:spcBef>
              <a:spcAft>
                <a:spcPts val="0"/>
              </a:spcAft>
              <a:buSzPts val="1800"/>
              <a:buAutoNum type="arabicParenR"/>
            </a:pPr>
            <a:r>
              <a:rPr lang="en"/>
              <a:t>Labelling the image data on the basis of the folder directory. </a:t>
            </a:r>
            <a:endParaRPr/>
          </a:p>
          <a:p>
            <a:pPr indent="-342900" lvl="0" marL="457200" rtl="0" algn="l">
              <a:spcBef>
                <a:spcPts val="0"/>
              </a:spcBef>
              <a:spcAft>
                <a:spcPts val="0"/>
              </a:spcAft>
              <a:buSzPts val="1800"/>
              <a:buAutoNum type="arabicParenR"/>
            </a:pPr>
            <a:r>
              <a:rPr lang="en"/>
              <a:t>Normalising the image data. </a:t>
            </a:r>
            <a:endParaRPr/>
          </a:p>
          <a:p>
            <a:pPr indent="-342900" lvl="0" marL="457200" rtl="0" algn="l">
              <a:spcBef>
                <a:spcPts val="0"/>
              </a:spcBef>
              <a:spcAft>
                <a:spcPts val="0"/>
              </a:spcAft>
              <a:buSzPts val="1800"/>
              <a:buAutoNum type="arabicParenR"/>
            </a:pPr>
            <a:r>
              <a:rPr lang="en"/>
              <a:t>Zooming into the image for the input to avoid any null areas there might be in the jpg. </a:t>
            </a:r>
            <a:endParaRPr/>
          </a:p>
          <a:p>
            <a:pPr indent="-342900" lvl="0" marL="457200" rtl="0" algn="l">
              <a:spcBef>
                <a:spcPts val="0"/>
              </a:spcBef>
              <a:spcAft>
                <a:spcPts val="0"/>
              </a:spcAft>
              <a:buSzPts val="1800"/>
              <a:buAutoNum type="arabicParenR"/>
            </a:pPr>
            <a:r>
              <a:rPr lang="en"/>
              <a:t>Passed data through a generator to develop inputs for training and validation.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19"/>
          <p:cNvSpPr txBox="1"/>
          <p:nvPr>
            <p:ph type="title"/>
          </p:nvPr>
        </p:nvSpPr>
        <p:spPr>
          <a:xfrm>
            <a:off x="265500" y="1816950"/>
            <a:ext cx="4045200" cy="150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Modelling on multiple Hardware.</a:t>
            </a:r>
            <a:endParaRPr/>
          </a:p>
        </p:txBody>
      </p:sp>
      <p:sp>
        <p:nvSpPr>
          <p:cNvPr id="109" name="Google Shape;109;p19"/>
          <p:cNvSpPr txBox="1"/>
          <p:nvPr>
            <p:ph idx="2" type="body"/>
          </p:nvPr>
        </p:nvSpPr>
        <p:spPr>
          <a:xfrm>
            <a:off x="4939500" y="724200"/>
            <a:ext cx="39291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Northeastern Discovery Cluster</a:t>
            </a:r>
            <a:endParaRPr b="1"/>
          </a:p>
          <a:p>
            <a:pPr indent="0" lvl="0" marL="0" rtl="0" algn="l">
              <a:spcBef>
                <a:spcPts val="0"/>
              </a:spcBef>
              <a:spcAft>
                <a:spcPts val="0"/>
              </a:spcAft>
              <a:buNone/>
            </a:pPr>
            <a:r>
              <a:rPr lang="en" sz="1500"/>
              <a:t>Tesla 80 GPU</a:t>
            </a:r>
            <a:endParaRPr sz="1500"/>
          </a:p>
          <a:p>
            <a:pPr indent="0" lvl="0" marL="0" rtl="0" algn="l">
              <a:spcBef>
                <a:spcPts val="1600"/>
              </a:spcBef>
              <a:spcAft>
                <a:spcPts val="0"/>
              </a:spcAft>
              <a:buNone/>
            </a:pPr>
            <a:r>
              <a:rPr b="1" lang="en"/>
              <a:t>Google CoLab Pro</a:t>
            </a:r>
            <a:endParaRPr b="1"/>
          </a:p>
          <a:p>
            <a:pPr indent="0" lvl="0" marL="0" rtl="0" algn="l">
              <a:spcBef>
                <a:spcPts val="0"/>
              </a:spcBef>
              <a:spcAft>
                <a:spcPts val="0"/>
              </a:spcAft>
              <a:buNone/>
            </a:pPr>
            <a:r>
              <a:rPr lang="en" sz="1500"/>
              <a:t>Tesla 40C GPU</a:t>
            </a:r>
            <a:endParaRPr sz="1500"/>
          </a:p>
          <a:p>
            <a:pPr indent="0" lvl="0" marL="0" rtl="0" algn="l">
              <a:spcBef>
                <a:spcPts val="1600"/>
              </a:spcBef>
              <a:spcAft>
                <a:spcPts val="0"/>
              </a:spcAft>
              <a:buNone/>
            </a:pPr>
            <a:r>
              <a:rPr b="1" lang="en"/>
              <a:t>Google CoLab Pro </a:t>
            </a:r>
            <a:endParaRPr b="1"/>
          </a:p>
          <a:p>
            <a:pPr indent="0" lvl="0" marL="0" rtl="0" algn="l">
              <a:spcBef>
                <a:spcPts val="0"/>
              </a:spcBef>
              <a:spcAft>
                <a:spcPts val="0"/>
              </a:spcAft>
              <a:buNone/>
            </a:pPr>
            <a:r>
              <a:rPr lang="en" sz="1500"/>
              <a:t>2vCPU @ 2.2GHz</a:t>
            </a:r>
            <a:endParaRPr/>
          </a:p>
          <a:p>
            <a:pPr indent="0" lvl="0" marL="0" rtl="0" algn="l">
              <a:spcBef>
                <a:spcPts val="1600"/>
              </a:spcBef>
              <a:spcAft>
                <a:spcPts val="0"/>
              </a:spcAft>
              <a:buNone/>
            </a:pPr>
            <a:r>
              <a:rPr b="1" lang="en"/>
              <a:t>Mac Book Pro </a:t>
            </a:r>
            <a:endParaRPr b="1"/>
          </a:p>
          <a:p>
            <a:pPr indent="0" lvl="0" marL="0" rtl="0" algn="l">
              <a:spcBef>
                <a:spcPts val="0"/>
              </a:spcBef>
              <a:spcAft>
                <a:spcPts val="0"/>
              </a:spcAft>
              <a:buNone/>
            </a:pPr>
            <a:r>
              <a:rPr lang="en" sz="1500"/>
              <a:t>12.2 GHz 6-Core Intel Core i7</a:t>
            </a:r>
            <a:endParaRPr sz="15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2"/>
        </a:solidFill>
      </p:bgPr>
    </p:bg>
    <p:spTree>
      <p:nvGrpSpPr>
        <p:cNvPr id="113" name="Shape 113"/>
        <p:cNvGrpSpPr/>
        <p:nvPr/>
      </p:nvGrpSpPr>
      <p:grpSpPr>
        <a:xfrm>
          <a:off x="0" y="0"/>
          <a:ext cx="0" cy="0"/>
          <a:chOff x="0" y="0"/>
          <a:chExt cx="0" cy="0"/>
        </a:xfrm>
      </p:grpSpPr>
      <p:pic>
        <p:nvPicPr>
          <p:cNvPr id="114" name="Google Shape;114;p20"/>
          <p:cNvPicPr preferRelativeResize="0"/>
          <p:nvPr/>
        </p:nvPicPr>
        <p:blipFill>
          <a:blip r:embed="rId3">
            <a:alphaModFix/>
          </a:blip>
          <a:stretch>
            <a:fillRect/>
          </a:stretch>
        </p:blipFill>
        <p:spPr>
          <a:xfrm>
            <a:off x="446075" y="200025"/>
            <a:ext cx="8324850" cy="42132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pic>
        <p:nvPicPr>
          <p:cNvPr id="119" name="Google Shape;119;p21"/>
          <p:cNvPicPr preferRelativeResize="0"/>
          <p:nvPr/>
        </p:nvPicPr>
        <p:blipFill>
          <a:blip r:embed="rId3">
            <a:alphaModFix/>
          </a:blip>
          <a:stretch>
            <a:fillRect/>
          </a:stretch>
        </p:blipFill>
        <p:spPr>
          <a:xfrm>
            <a:off x="82166" y="0"/>
            <a:ext cx="5026768" cy="5143500"/>
          </a:xfrm>
          <a:prstGeom prst="rect">
            <a:avLst/>
          </a:prstGeom>
          <a:noFill/>
          <a:ln>
            <a:noFill/>
          </a:ln>
        </p:spPr>
      </p:pic>
      <p:pic>
        <p:nvPicPr>
          <p:cNvPr id="120" name="Google Shape;120;p21"/>
          <p:cNvPicPr preferRelativeResize="0"/>
          <p:nvPr/>
        </p:nvPicPr>
        <p:blipFill>
          <a:blip r:embed="rId4">
            <a:alphaModFix/>
          </a:blip>
          <a:stretch>
            <a:fillRect/>
          </a:stretch>
        </p:blipFill>
        <p:spPr>
          <a:xfrm>
            <a:off x="5261334" y="152400"/>
            <a:ext cx="3730265" cy="210192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